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67" r:id="rId2"/>
    <p:sldId id="277" r:id="rId3"/>
    <p:sldId id="271" r:id="rId4"/>
    <p:sldId id="276" r:id="rId5"/>
    <p:sldId id="269" r:id="rId6"/>
    <p:sldId id="274" r:id="rId7"/>
    <p:sldId id="275" r:id="rId8"/>
    <p:sldId id="278" r:id="rId9"/>
    <p:sldId id="279" r:id="rId10"/>
    <p:sldId id="280" r:id="rId11"/>
  </p:sldIdLst>
  <p:sldSz cx="14630400" cy="8229600"/>
  <p:notesSz cx="8229600" cy="14630400"/>
  <p:embeddedFontLst>
    <p:embeddedFont>
      <p:font typeface="Wingdings 3" panose="05040102010807070707" pitchFamily="18" charset="2"/>
      <p:regular r:id="rId13"/>
    </p:embeddedFont>
    <p:embeddedFont>
      <p:font typeface="Arial Black" panose="020B0A04020102020204" pitchFamily="34" charset="0"/>
      <p:bold r:id="rId14"/>
    </p:embeddedFont>
    <p:embeddedFont>
      <p:font typeface="Tw Cen MT Condensed" panose="020B0606020104020203" pitchFamily="34" charset="0"/>
      <p:regular r:id="rId15"/>
      <p:bold r:id="rId16"/>
    </p:embeddedFont>
    <p:embeddedFont>
      <p:font typeface="Merriweather" panose="020B0604020202020204" charset="0"/>
      <p:regular r:id="rId17"/>
    </p:embeddedFont>
    <p:embeddedFont>
      <p:font typeface="Tw Cen MT" panose="020B0602020104020603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8" userDrawn="1">
          <p15:clr>
            <a:srgbClr val="A4A3A4"/>
          </p15:clr>
        </p15:guide>
        <p15:guide id="2" orient="horz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67"/>
      </p:cViewPr>
      <p:guideLst>
        <p:guide pos="4608"/>
        <p:guide orient="horz"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24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2160"/>
            </a:lvl4pPr>
            <a:lvl5pPr marL="2194560" indent="0" algn="ctr">
              <a:buNone/>
              <a:defRPr sz="2160"/>
            </a:lvl5pPr>
            <a:lvl6pPr marL="2743200" indent="0" algn="ctr">
              <a:buNone/>
              <a:defRPr sz="2160"/>
            </a:lvl6pPr>
            <a:lvl7pPr marL="3291840" indent="0" algn="ctr">
              <a:buNone/>
              <a:defRPr sz="2160"/>
            </a:lvl7pPr>
            <a:lvl8pPr marL="3840480" indent="0" algn="ctr">
              <a:buNone/>
              <a:defRPr sz="2160"/>
            </a:lvl8pPr>
            <a:lvl9pPr marL="4389120" indent="0" algn="ctr">
              <a:buNone/>
              <a:defRPr sz="21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4918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43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070080" y="71116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7515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452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990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b="0" spc="24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946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976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760" b="0" cap="none" baseline="0">
                <a:solidFill>
                  <a:schemeClr val="accent1"/>
                </a:solidFill>
                <a:latin typeface="+mn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76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marL="0" lvl="0" indent="0" algn="l" defTabSz="1097280" rtl="0" eaLnBrk="1" latinLnBrk="0" hangingPunct="1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804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548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684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174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690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991589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27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1097280" rtl="0" eaLnBrk="1" latinLnBrk="0" hangingPunct="1">
        <a:lnSpc>
          <a:spcPct val="80000"/>
        </a:lnSpc>
        <a:spcBef>
          <a:spcPct val="0"/>
        </a:spcBef>
        <a:buNone/>
        <a:defRPr sz="6000" kern="1200" cap="all" spc="12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318211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71323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1272845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145938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163494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9389" y="285714"/>
            <a:ext cx="336952" cy="739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050"/>
              </a:lnSpc>
            </a:pPr>
            <a:r>
              <a:rPr lang="en-US" b="1" dirty="0" smtClean="0">
                <a:solidFill>
                  <a:srgbClr val="F5F0F0"/>
                </a:solidFill>
                <a:latin typeface="Arial Black" panose="020B0A04020102020204" pitchFamily="34" charset="0"/>
                <a:ea typeface="Merriweather" pitchFamily="34" charset="-122"/>
                <a:cs typeface="Merriweather" pitchFamily="34" charset="-120"/>
              </a:rPr>
              <a:t>=</a:t>
            </a:r>
            <a:endParaRPr lang="en-US" b="1" dirty="0">
              <a:latin typeface="Arial Black" panose="020B0A040201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2286000"/>
            <a:ext cx="7416403" cy="1822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Pharmaceutical Sales Performance Dashboard</a:t>
            </a:r>
            <a:endParaRPr lang="en-US" sz="4850" dirty="0"/>
          </a:p>
        </p:txBody>
      </p:sp>
    </p:spTree>
    <p:extLst>
      <p:ext uri="{BB962C8B-B14F-4D97-AF65-F5344CB8AC3E}">
        <p14:creationId xmlns:p14="http://schemas.microsoft.com/office/powerpoint/2010/main" val="40362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687779" y="3454217"/>
            <a:ext cx="4073551" cy="839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050"/>
              </a:lnSpc>
            </a:pPr>
            <a:r>
              <a:rPr lang="en-US" sz="4800" dirty="0" smtClean="0">
                <a:latin typeface="Merriweather" panose="020B0604020202020204" charset="0"/>
              </a:rPr>
              <a:t>THANK  YOU</a:t>
            </a:r>
            <a:endParaRPr lang="en-US" sz="48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912" y="616688"/>
            <a:ext cx="13141841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Merriweather" panose="020B0604020202020204" charset="0"/>
              </a:rPr>
              <a:t>Antibiotics:</a:t>
            </a:r>
            <a:br>
              <a:rPr lang="en-US" sz="2400" b="1" dirty="0" smtClean="0">
                <a:latin typeface="Merriweather" panose="020B0604020202020204" charset="0"/>
              </a:rPr>
            </a:b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r>
              <a:rPr lang="en-US" sz="2000" dirty="0" smtClean="0">
                <a:latin typeface="Merriweather" panose="020B0604020202020204" charset="0"/>
              </a:rPr>
              <a:t>These medicines help fight bacterial infections by killing bacteria or stopping their growth. They are commonly used for infections like sore throat, pneumonia, and skin infections.</a:t>
            </a: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endParaRPr lang="en-US" dirty="0" smtClean="0">
              <a:latin typeface="Merriweather" panose="020B0604020202020204" charset="0"/>
            </a:endParaRPr>
          </a:p>
          <a:p>
            <a:r>
              <a:rPr lang="en-US" sz="2400" b="1" dirty="0" smtClean="0">
                <a:latin typeface="Merriweather" panose="020B0604020202020204" charset="0"/>
              </a:rPr>
              <a:t>Antidiabetics:</a:t>
            </a:r>
            <a:br>
              <a:rPr lang="en-US" sz="2400" b="1" dirty="0" smtClean="0">
                <a:latin typeface="Merriweather" panose="020B0604020202020204" charset="0"/>
              </a:rPr>
            </a:b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r>
              <a:rPr lang="en-US" sz="2000" dirty="0" smtClean="0">
                <a:latin typeface="Merriweather" panose="020B0604020202020204" charset="0"/>
              </a:rPr>
              <a:t>These medicines help control blood sugar levels in people with diabetes. They work by improving insulin action or reducing glucose production in the body.</a:t>
            </a: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endParaRPr lang="en-US" dirty="0" smtClean="0">
              <a:latin typeface="Merriweather" panose="020B0604020202020204" charset="0"/>
            </a:endParaRPr>
          </a:p>
          <a:p>
            <a:r>
              <a:rPr lang="en-US" sz="2400" b="1" dirty="0" smtClean="0">
                <a:latin typeface="Merriweather" panose="020B0604020202020204" charset="0"/>
              </a:rPr>
              <a:t>Analgesics:</a:t>
            </a:r>
            <a:br>
              <a:rPr lang="en-US" sz="2400" b="1" dirty="0" smtClean="0">
                <a:latin typeface="Merriweather" panose="020B0604020202020204" charset="0"/>
              </a:rPr>
            </a:b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r>
              <a:rPr lang="en-US" sz="2000" dirty="0" smtClean="0">
                <a:latin typeface="Merriweather" panose="020B0604020202020204" charset="0"/>
              </a:rPr>
              <a:t>These are pain-relieving medicines used to treat mild to severe pain. They work by blocking pain signals to the brain or reducing inflammation.</a:t>
            </a: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endParaRPr lang="en-US" dirty="0" smtClean="0">
              <a:latin typeface="Merriweather" panose="020B0604020202020204" charset="0"/>
            </a:endParaRPr>
          </a:p>
          <a:p>
            <a:r>
              <a:rPr lang="en-US" sz="2400" b="1" dirty="0" smtClean="0">
                <a:latin typeface="Merriweather" panose="020B0604020202020204" charset="0"/>
              </a:rPr>
              <a:t>Antihistamines:</a:t>
            </a:r>
            <a:br>
              <a:rPr lang="en-US" sz="2400" b="1" dirty="0" smtClean="0">
                <a:latin typeface="Merriweather" panose="020B0604020202020204" charset="0"/>
              </a:rPr>
            </a:br>
            <a:r>
              <a:rPr lang="en-US" dirty="0" smtClean="0">
                <a:latin typeface="Merriweather" panose="020B0604020202020204" charset="0"/>
              </a:rPr>
              <a:t/>
            </a:r>
            <a:br>
              <a:rPr lang="en-US" dirty="0" smtClean="0">
                <a:latin typeface="Merriweather" panose="020B0604020202020204" charset="0"/>
              </a:rPr>
            </a:br>
            <a:r>
              <a:rPr lang="en-US" sz="2000" dirty="0" smtClean="0">
                <a:latin typeface="Merriweather" panose="020B0604020202020204" charset="0"/>
              </a:rPr>
              <a:t>These medicines help relieve allergy symptoms like sneezing, itching, and runny nose. They work by blocking the effects of histamine released during allergic reactions.</a:t>
            </a:r>
            <a:endParaRPr lang="en-US" sz="2000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8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/>
          <p:cNvSpPr/>
          <p:nvPr/>
        </p:nvSpPr>
        <p:spPr>
          <a:xfrm>
            <a:off x="2646299" y="515197"/>
            <a:ext cx="925413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Regional Performance Analysis</a:t>
            </a:r>
            <a:endParaRPr lang="en-US" sz="4850" dirty="0"/>
          </a:p>
        </p:txBody>
      </p:sp>
      <p:sp>
        <p:nvSpPr>
          <p:cNvPr id="23" name="Text 1"/>
          <p:cNvSpPr/>
          <p:nvPr/>
        </p:nvSpPr>
        <p:spPr>
          <a:xfrm>
            <a:off x="1318822" y="20298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Insights</a:t>
            </a:r>
            <a:endParaRPr lang="en-US" sz="3200" dirty="0"/>
          </a:p>
        </p:txBody>
      </p:sp>
      <p:sp>
        <p:nvSpPr>
          <p:cNvPr id="24" name="Text 2"/>
          <p:cNvSpPr/>
          <p:nvPr/>
        </p:nvSpPr>
        <p:spPr>
          <a:xfrm>
            <a:off x="521380" y="2821673"/>
            <a:ext cx="1035572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00100" lvl="1" indent="-342900">
              <a:lnSpc>
                <a:spcPts val="3100"/>
              </a:lnSpc>
              <a:buSzPct val="100000"/>
              <a:buChar char="•"/>
            </a:pPr>
            <a:r>
              <a:rPr lang="en-US" sz="200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North Zone leads with 35% market share, driven by prescription antibiotics</a:t>
            </a:r>
            <a:endParaRPr lang="en-US" sz="2000" dirty="0"/>
          </a:p>
        </p:txBody>
      </p:sp>
      <p:sp>
        <p:nvSpPr>
          <p:cNvPr id="25" name="Text 3"/>
          <p:cNvSpPr/>
          <p:nvPr/>
        </p:nvSpPr>
        <p:spPr>
          <a:xfrm>
            <a:off x="957315" y="3703729"/>
            <a:ext cx="101111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East Zone shows strong antidiabetic sales with Rajesh Kumar's territory</a:t>
            </a:r>
            <a:endParaRPr lang="en-US" sz="2000" dirty="0"/>
          </a:p>
        </p:txBody>
      </p:sp>
      <p:sp>
        <p:nvSpPr>
          <p:cNvPr id="26" name="Text 4"/>
          <p:cNvSpPr/>
          <p:nvPr/>
        </p:nvSpPr>
        <p:spPr>
          <a:xfrm>
            <a:off x="7623929" y="512504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27" name="Text 5"/>
          <p:cNvSpPr/>
          <p:nvPr/>
        </p:nvSpPr>
        <p:spPr>
          <a:xfrm>
            <a:off x="957315" y="5433829"/>
            <a:ext cx="128920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West Zone presents growth opportunity in antihistamine segment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82207" y="4493351"/>
            <a:ext cx="8516436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South Zone excels in OTC analgesics through </a:t>
            </a:r>
            <a:r>
              <a:rPr lang="en-US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Priya</a:t>
            </a:r>
            <a:r>
              <a:rPr lang="en-US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Nair's efforts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67527"/>
            <a:ext cx="826603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</a:t>
            </a:r>
            <a:r>
              <a:rPr lang="en-US" sz="485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Category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679263"/>
            <a:ext cx="299430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Antibiotics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863798" y="3212783"/>
            <a:ext cx="29943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Products:</a:t>
            </a: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Azithromycin, Ciprofloxacin, Amoxicillin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940022"/>
            <a:ext cx="29943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Price:</a:t>
            </a: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$2.65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482828"/>
            <a:ext cx="29943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Prescription-only segment with highest revenue contribution and consistent demand.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166592" y="2679263"/>
            <a:ext cx="299430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Antidiabetics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4166592" y="3212783"/>
            <a:ext cx="29943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Products:</a:t>
            </a: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Metformin, Glimepiride, Losartan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166592" y="4545211"/>
            <a:ext cx="29943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Price:</a:t>
            </a: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$2.85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4166592" y="5088017"/>
            <a:ext cx="29943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Growing segment with strong East Zone performance and premium pricing.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469386" y="2679263"/>
            <a:ext cx="299430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Analgesics</a:t>
            </a:r>
            <a:endParaRPr lang="en-US" sz="2400" b="1" dirty="0"/>
          </a:p>
        </p:txBody>
      </p:sp>
      <p:sp>
        <p:nvSpPr>
          <p:cNvPr id="12" name="Text 10"/>
          <p:cNvSpPr/>
          <p:nvPr/>
        </p:nvSpPr>
        <p:spPr>
          <a:xfrm>
            <a:off x="7469386" y="3212783"/>
            <a:ext cx="29943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Products:</a:t>
            </a: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Paracetamol, Ibuprofen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469386" y="4150400"/>
            <a:ext cx="29943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Price:</a:t>
            </a: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$1.55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469386" y="4693206"/>
            <a:ext cx="29943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High-volume OTC category with excellent South Zone market penetration.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772180" y="2679263"/>
            <a:ext cx="299442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Antihistamines</a:t>
            </a:r>
            <a:endParaRPr lang="en-US" sz="2400" b="1" dirty="0"/>
          </a:p>
        </p:txBody>
      </p:sp>
      <p:sp>
        <p:nvSpPr>
          <p:cNvPr id="16" name="Text 14"/>
          <p:cNvSpPr/>
          <p:nvPr/>
        </p:nvSpPr>
        <p:spPr>
          <a:xfrm>
            <a:off x="10772180" y="3212783"/>
            <a:ext cx="299442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Products:</a:t>
            </a: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Cetirizine, Loratadine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0772180" y="4150400"/>
            <a:ext cx="299442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Price:</a:t>
            </a: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$1.25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0772180" y="4693206"/>
            <a:ext cx="2994422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OTC segment with growth potential, particularly in West Zone markets.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345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0514" y="562440"/>
            <a:ext cx="9283885" cy="72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850"/>
              </a:lnSpc>
            </a:pPr>
            <a:endParaRPr lang="en-US" sz="4800" dirty="0">
              <a:latin typeface="Merriweather" panose="020B0604020202020204" charset="0"/>
            </a:endParaRPr>
          </a:p>
        </p:txBody>
      </p:sp>
      <p:sp>
        <p:nvSpPr>
          <p:cNvPr id="23" name="Text 0"/>
          <p:cNvSpPr/>
          <p:nvPr/>
        </p:nvSpPr>
        <p:spPr>
          <a:xfrm>
            <a:off x="2101314" y="330890"/>
            <a:ext cx="11458880" cy="955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Representative Performance</a:t>
            </a:r>
            <a:endParaRPr lang="en-US" sz="4800" dirty="0"/>
          </a:p>
        </p:txBody>
      </p:sp>
      <p:sp>
        <p:nvSpPr>
          <p:cNvPr id="24" name="Text 1"/>
          <p:cNvSpPr/>
          <p:nvPr/>
        </p:nvSpPr>
        <p:spPr>
          <a:xfrm>
            <a:off x="6086042" y="1713832"/>
            <a:ext cx="2419945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520K</a:t>
            </a:r>
            <a:endParaRPr lang="en-US" sz="5150" dirty="0"/>
          </a:p>
        </p:txBody>
      </p:sp>
      <p:sp>
        <p:nvSpPr>
          <p:cNvPr id="25" name="Text 2"/>
          <p:cNvSpPr/>
          <p:nvPr/>
        </p:nvSpPr>
        <p:spPr>
          <a:xfrm>
            <a:off x="6086042" y="2597871"/>
            <a:ext cx="2419945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John Smith</a:t>
            </a:r>
            <a:endParaRPr lang="en-US" sz="1950" dirty="0"/>
          </a:p>
        </p:txBody>
      </p:sp>
      <p:sp>
        <p:nvSpPr>
          <p:cNvPr id="26" name="Text 3"/>
          <p:cNvSpPr/>
          <p:nvPr/>
        </p:nvSpPr>
        <p:spPr>
          <a:xfrm>
            <a:off x="6086042" y="3026615"/>
            <a:ext cx="2419945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North Zone - Antibiotics specialist with 98% target achievement rate</a:t>
            </a:r>
            <a:endParaRPr lang="en-US" sz="1550" dirty="0"/>
          </a:p>
        </p:txBody>
      </p:sp>
      <p:sp>
        <p:nvSpPr>
          <p:cNvPr id="27" name="Text 4"/>
          <p:cNvSpPr/>
          <p:nvPr/>
        </p:nvSpPr>
        <p:spPr>
          <a:xfrm>
            <a:off x="10576724" y="1713832"/>
            <a:ext cx="2419945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380K</a:t>
            </a:r>
            <a:endParaRPr lang="en-US" sz="5150" dirty="0"/>
          </a:p>
        </p:txBody>
      </p:sp>
      <p:sp>
        <p:nvSpPr>
          <p:cNvPr id="28" name="Text 5"/>
          <p:cNvSpPr/>
          <p:nvPr/>
        </p:nvSpPr>
        <p:spPr>
          <a:xfrm>
            <a:off x="10576724" y="2616087"/>
            <a:ext cx="2419945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Priya Nair</a:t>
            </a:r>
            <a:endParaRPr lang="en-US" sz="1950" dirty="0"/>
          </a:p>
        </p:txBody>
      </p:sp>
      <p:sp>
        <p:nvSpPr>
          <p:cNvPr id="29" name="Text 6"/>
          <p:cNvSpPr/>
          <p:nvPr/>
        </p:nvSpPr>
        <p:spPr>
          <a:xfrm>
            <a:off x="10576724" y="3044831"/>
            <a:ext cx="2419945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South Zone - OTC leader with exceptional analgesic sales volume</a:t>
            </a:r>
            <a:endParaRPr lang="en-US" sz="1550" dirty="0"/>
          </a:p>
        </p:txBody>
      </p:sp>
      <p:sp>
        <p:nvSpPr>
          <p:cNvPr id="30" name="Text 7"/>
          <p:cNvSpPr/>
          <p:nvPr/>
        </p:nvSpPr>
        <p:spPr>
          <a:xfrm>
            <a:off x="6086042" y="4931351"/>
            <a:ext cx="2419945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450K</a:t>
            </a:r>
            <a:endParaRPr lang="en-US" sz="5150" dirty="0"/>
          </a:p>
        </p:txBody>
      </p:sp>
      <p:sp>
        <p:nvSpPr>
          <p:cNvPr id="31" name="Text 8"/>
          <p:cNvSpPr/>
          <p:nvPr/>
        </p:nvSpPr>
        <p:spPr>
          <a:xfrm>
            <a:off x="6086042" y="5833606"/>
            <a:ext cx="2419945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Rajesh Kumar</a:t>
            </a:r>
            <a:endParaRPr lang="en-US" sz="1950" dirty="0"/>
          </a:p>
        </p:txBody>
      </p:sp>
      <p:sp>
        <p:nvSpPr>
          <p:cNvPr id="32" name="Text 9"/>
          <p:cNvSpPr/>
          <p:nvPr/>
        </p:nvSpPr>
        <p:spPr>
          <a:xfrm>
            <a:off x="6086042" y="6262350"/>
            <a:ext cx="2419945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East Zone - Antidiabetic expert with consistent prescription growth</a:t>
            </a:r>
            <a:endParaRPr lang="en-US" sz="1550" dirty="0"/>
          </a:p>
        </p:txBody>
      </p:sp>
      <p:sp>
        <p:nvSpPr>
          <p:cNvPr id="33" name="Text 10"/>
          <p:cNvSpPr/>
          <p:nvPr/>
        </p:nvSpPr>
        <p:spPr>
          <a:xfrm>
            <a:off x="10797869" y="4793128"/>
            <a:ext cx="2419945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250K</a:t>
            </a:r>
            <a:endParaRPr lang="en-US" sz="5150" dirty="0"/>
          </a:p>
        </p:txBody>
      </p:sp>
      <p:sp>
        <p:nvSpPr>
          <p:cNvPr id="34" name="Text 11"/>
          <p:cNvSpPr/>
          <p:nvPr/>
        </p:nvSpPr>
        <p:spPr>
          <a:xfrm>
            <a:off x="10797869" y="5695384"/>
            <a:ext cx="2419945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Neha Singh</a:t>
            </a:r>
            <a:endParaRPr lang="en-US" sz="1950" dirty="0"/>
          </a:p>
        </p:txBody>
      </p:sp>
      <p:sp>
        <p:nvSpPr>
          <p:cNvPr id="35" name="Text 12"/>
          <p:cNvSpPr/>
          <p:nvPr/>
        </p:nvSpPr>
        <p:spPr>
          <a:xfrm>
            <a:off x="10797869" y="6124128"/>
            <a:ext cx="2419945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West Zone - Antihistamine focus with emerging market potential</a:t>
            </a:r>
            <a:endParaRPr lang="en-US" sz="1550" dirty="0"/>
          </a:p>
        </p:txBody>
      </p:sp>
      <p:pic>
        <p:nvPicPr>
          <p:cNvPr id="3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162"/>
            <a:ext cx="4688958" cy="70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0514" y="562440"/>
            <a:ext cx="9283885" cy="724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850"/>
              </a:lnSpc>
            </a:pPr>
            <a:r>
              <a:rPr lang="en-US" sz="4800" dirty="0">
                <a:latin typeface="Merriweather" panose="020B0604020202020204" charset="0"/>
                <a:ea typeface="Merriweather" pitchFamily="34" charset="-122"/>
                <a:cs typeface="Merriweather" pitchFamily="34" charset="-120"/>
              </a:rPr>
              <a:t>Top Performing Products</a:t>
            </a:r>
            <a:endParaRPr lang="en-US" sz="4800" dirty="0">
              <a:latin typeface="Merriweather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38514" y="2652727"/>
            <a:ext cx="4298137" cy="4102963"/>
          </a:xfrm>
          <a:prstGeom prst="roundRect">
            <a:avLst>
              <a:gd name="adj" fmla="val 8887"/>
            </a:avLst>
          </a:prstGeom>
          <a:solidFill>
            <a:schemeClr val="bg1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6"/>
          <p:cNvSpPr/>
          <p:nvPr/>
        </p:nvSpPr>
        <p:spPr>
          <a:xfrm>
            <a:off x="749147" y="5245544"/>
            <a:ext cx="3887504" cy="1059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Consistent performer across all regions with strong prescription demand.</a:t>
            </a:r>
            <a:endParaRPr lang="en-US" sz="2000" dirty="0"/>
          </a:p>
        </p:txBody>
      </p:sp>
      <p:sp>
        <p:nvSpPr>
          <p:cNvPr id="8" name="Shape 1"/>
          <p:cNvSpPr/>
          <p:nvPr/>
        </p:nvSpPr>
        <p:spPr>
          <a:xfrm>
            <a:off x="9642452" y="2550499"/>
            <a:ext cx="4298137" cy="4102963"/>
          </a:xfrm>
          <a:prstGeom prst="roundRect">
            <a:avLst>
              <a:gd name="adj" fmla="val 8887"/>
            </a:avLst>
          </a:prstGeom>
          <a:solidFill>
            <a:schemeClr val="bg1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Shape 1"/>
          <p:cNvSpPr/>
          <p:nvPr/>
        </p:nvSpPr>
        <p:spPr>
          <a:xfrm>
            <a:off x="4937441" y="2550499"/>
            <a:ext cx="4298137" cy="4102963"/>
          </a:xfrm>
          <a:prstGeom prst="roundRect">
            <a:avLst>
              <a:gd name="adj" fmla="val 8887"/>
            </a:avLst>
          </a:prstGeom>
          <a:solidFill>
            <a:schemeClr val="bg1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Rectangle 10"/>
          <p:cNvSpPr/>
          <p:nvPr/>
        </p:nvSpPr>
        <p:spPr>
          <a:xfrm>
            <a:off x="648118" y="2831903"/>
            <a:ext cx="3023585" cy="403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Azithromycin </a:t>
            </a:r>
            <a:r>
              <a:rPr lang="en-US" sz="2400" b="1" dirty="0">
                <a:latin typeface="Merriweather" panose="020B0604020202020204" charset="0"/>
              </a:rPr>
              <a:t>250mg</a:t>
            </a:r>
          </a:p>
        </p:txBody>
      </p:sp>
      <p:sp>
        <p:nvSpPr>
          <p:cNvPr id="12" name="Text 4"/>
          <p:cNvSpPr/>
          <p:nvPr/>
        </p:nvSpPr>
        <p:spPr>
          <a:xfrm>
            <a:off x="749147" y="4068891"/>
            <a:ext cx="336554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Units: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1,120/month</a:t>
            </a:r>
            <a:endParaRPr lang="en-US" sz="2000" dirty="0"/>
          </a:p>
        </p:txBody>
      </p:sp>
      <p:sp>
        <p:nvSpPr>
          <p:cNvPr id="14" name="Text 3"/>
          <p:cNvSpPr/>
          <p:nvPr/>
        </p:nvSpPr>
        <p:spPr>
          <a:xfrm>
            <a:off x="749147" y="3454116"/>
            <a:ext cx="336554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Category: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Antibiotic</a:t>
            </a:r>
            <a:endParaRPr lang="en-US" sz="2000" dirty="0"/>
          </a:p>
        </p:txBody>
      </p:sp>
      <p:sp>
        <p:nvSpPr>
          <p:cNvPr id="15" name="Text 5"/>
          <p:cNvSpPr/>
          <p:nvPr/>
        </p:nvSpPr>
        <p:spPr>
          <a:xfrm>
            <a:off x="749147" y="4604284"/>
            <a:ext cx="336554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Price: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$2.80</a:t>
            </a:r>
            <a:endParaRPr lang="en-US" sz="2000" dirty="0"/>
          </a:p>
        </p:txBody>
      </p:sp>
      <p:sp>
        <p:nvSpPr>
          <p:cNvPr id="18" name="Text 8"/>
          <p:cNvSpPr/>
          <p:nvPr/>
        </p:nvSpPr>
        <p:spPr>
          <a:xfrm>
            <a:off x="5478855" y="2831903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Metformin 500mg</a:t>
            </a:r>
            <a:endParaRPr lang="en-US" sz="2000" dirty="0"/>
          </a:p>
        </p:txBody>
      </p:sp>
      <p:sp>
        <p:nvSpPr>
          <p:cNvPr id="19" name="Text 9"/>
          <p:cNvSpPr/>
          <p:nvPr/>
        </p:nvSpPr>
        <p:spPr>
          <a:xfrm>
            <a:off x="5456221" y="3348940"/>
            <a:ext cx="33656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Category: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Antidiabetic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5478855" y="3910061"/>
            <a:ext cx="33656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Units: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980/month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5478855" y="4581274"/>
            <a:ext cx="336565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Price: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$3.00</a:t>
            </a:r>
            <a:endParaRPr lang="en-US" sz="2000" dirty="0"/>
          </a:p>
        </p:txBody>
      </p:sp>
      <p:sp>
        <p:nvSpPr>
          <p:cNvPr id="22" name="Text 12"/>
          <p:cNvSpPr/>
          <p:nvPr/>
        </p:nvSpPr>
        <p:spPr>
          <a:xfrm>
            <a:off x="5456221" y="5281413"/>
            <a:ext cx="3365659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High-value product with steady growth in East Zone markets.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9924776" y="2921736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Paracetamol 650mg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9913617" y="3348940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Category: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Analgesic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9892392" y="3882731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Avg Units: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1,510/month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9924776" y="4386550"/>
            <a:ext cx="734187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Price: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$1.50</a:t>
            </a:r>
            <a:endParaRPr lang="en-US" sz="2000" dirty="0"/>
          </a:p>
        </p:txBody>
      </p:sp>
      <p:sp>
        <p:nvSpPr>
          <p:cNvPr id="27" name="Text 18"/>
          <p:cNvSpPr/>
          <p:nvPr/>
        </p:nvSpPr>
        <p:spPr>
          <a:xfrm>
            <a:off x="9892392" y="5118548"/>
            <a:ext cx="5663021" cy="69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Volume leader in OTC </a:t>
            </a:r>
            <a:r>
              <a:rPr lang="en-US" sz="200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 exceptional </a:t>
            </a:r>
            <a:r>
              <a:rPr lang="en-US" sz="200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South Zone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 smtClean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2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87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0"/>
          <p:cNvSpPr/>
          <p:nvPr/>
        </p:nvSpPr>
        <p:spPr>
          <a:xfrm>
            <a:off x="541973" y="425768"/>
            <a:ext cx="5430083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Achievement Analysis</a:t>
            </a:r>
            <a:endParaRPr lang="en-US" sz="3000" dirty="0"/>
          </a:p>
        </p:txBody>
      </p:sp>
      <p:sp>
        <p:nvSpPr>
          <p:cNvPr id="26" name="Text 1"/>
          <p:cNvSpPr/>
          <p:nvPr/>
        </p:nvSpPr>
        <p:spPr>
          <a:xfrm>
            <a:off x="2927747" y="2225635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92%</a:t>
            </a:r>
            <a:endParaRPr lang="en-US" sz="300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92" y="1257895"/>
            <a:ext cx="2322671" cy="2322671"/>
          </a:xfrm>
          <a:prstGeom prst="rect">
            <a:avLst/>
          </a:prstGeom>
        </p:spPr>
      </p:pic>
      <p:sp>
        <p:nvSpPr>
          <p:cNvPr id="29" name="Text 2"/>
          <p:cNvSpPr/>
          <p:nvPr/>
        </p:nvSpPr>
        <p:spPr>
          <a:xfrm>
            <a:off x="2912388" y="3774043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 Achievement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541973" y="4108847"/>
            <a:ext cx="6676430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Company-wide target performance across all products and regions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9797772" y="2225635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95%</a:t>
            </a:r>
            <a:endParaRPr lang="en-US" sz="3000" dirty="0"/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818" y="1257895"/>
            <a:ext cx="2322671" cy="2322671"/>
          </a:xfrm>
          <a:prstGeom prst="rect">
            <a:avLst/>
          </a:prstGeom>
        </p:spPr>
      </p:pic>
      <p:sp>
        <p:nvSpPr>
          <p:cNvPr id="33" name="Text 5"/>
          <p:cNvSpPr/>
          <p:nvPr/>
        </p:nvSpPr>
        <p:spPr>
          <a:xfrm>
            <a:off x="9782294" y="3774043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Prescription Drugs</a:t>
            </a:r>
            <a:endParaRPr lang="en-US" sz="1500" dirty="0"/>
          </a:p>
        </p:txBody>
      </p:sp>
      <p:sp>
        <p:nvSpPr>
          <p:cNvPr id="34" name="Text 7"/>
          <p:cNvSpPr/>
          <p:nvPr/>
        </p:nvSpPr>
        <p:spPr>
          <a:xfrm>
            <a:off x="2927747" y="5672733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87%</a:t>
            </a:r>
            <a:endParaRPr lang="en-US" sz="3000" dirty="0"/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792" y="4704993"/>
            <a:ext cx="2322671" cy="2322671"/>
          </a:xfrm>
          <a:prstGeom prst="rect">
            <a:avLst/>
          </a:prstGeom>
        </p:spPr>
      </p:pic>
      <p:sp>
        <p:nvSpPr>
          <p:cNvPr id="36" name="Text 8"/>
          <p:cNvSpPr/>
          <p:nvPr/>
        </p:nvSpPr>
        <p:spPr>
          <a:xfrm>
            <a:off x="2912388" y="7221141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OTC Products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541973" y="7555944"/>
            <a:ext cx="6676430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Solid achievement with room for growth in over-the-counter sales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9797772" y="5672733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98%</a:t>
            </a:r>
            <a:endParaRPr lang="en-US" sz="3000" dirty="0"/>
          </a:p>
        </p:txBody>
      </p:sp>
      <p:pic>
        <p:nvPicPr>
          <p:cNvPr id="3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18" y="4704993"/>
            <a:ext cx="2322671" cy="2322671"/>
          </a:xfrm>
          <a:prstGeom prst="rect">
            <a:avLst/>
          </a:prstGeom>
        </p:spPr>
      </p:pic>
      <p:sp>
        <p:nvSpPr>
          <p:cNvPr id="40" name="Text 11"/>
          <p:cNvSpPr/>
          <p:nvPr/>
        </p:nvSpPr>
        <p:spPr>
          <a:xfrm>
            <a:off x="9782294" y="7221141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North Zone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7411879" y="7555944"/>
            <a:ext cx="66765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Top-performing region exceeding targets consistently</a:t>
            </a:r>
            <a:endParaRPr lang="en-US" sz="1200" dirty="0"/>
          </a:p>
        </p:txBody>
      </p:sp>
      <p:sp>
        <p:nvSpPr>
          <p:cNvPr id="42" name="Text 6"/>
          <p:cNvSpPr/>
          <p:nvPr/>
        </p:nvSpPr>
        <p:spPr>
          <a:xfrm>
            <a:off x="7411879" y="4108847"/>
            <a:ext cx="667654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Strong performance in high-value prescription medication segment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167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4351" y="747355"/>
            <a:ext cx="7259479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Recommendations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428083" y="1949529"/>
            <a:ext cx="267152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North Zone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428083" y="2411730"/>
            <a:ext cx="6365796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Leverage John Smith's success with antibiotics. Increase inventory of high-performing prescription products and explore adjacent territories.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428083" y="3865007"/>
            <a:ext cx="267152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West Zone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428083" y="4327208"/>
            <a:ext cx="6365796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Neha Singh with targeted antihistamine promotions. Focus on OTC market development and seasonal allergy campaigns.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428083" y="5780484"/>
            <a:ext cx="267152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 Pricing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353655" y="6217278"/>
            <a:ext cx="6365796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Review unit prices for underperforming products. Consider volume discounts for high-demand OTC items to increase market share.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C0D0EB"/>
            </a:gs>
            <a:gs pos="0">
              <a:srgbClr val="E0E8F5"/>
            </a:gs>
            <a:gs pos="0">
              <a:srgbClr val="C8D6ED">
                <a:alpha val="40000"/>
              </a:srgbClr>
            </a:gs>
            <a:gs pos="44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0"/>
          <p:cNvSpPr/>
          <p:nvPr/>
        </p:nvSpPr>
        <p:spPr>
          <a:xfrm>
            <a:off x="863798" y="88892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</a:t>
            </a:r>
            <a:endParaRPr lang="en-US" sz="4850" dirty="0"/>
          </a:p>
        </p:txBody>
      </p:sp>
      <p:sp>
        <p:nvSpPr>
          <p:cNvPr id="22" name="Text 3"/>
          <p:cNvSpPr/>
          <p:nvPr/>
        </p:nvSpPr>
        <p:spPr>
          <a:xfrm>
            <a:off x="1232535" y="2431137"/>
            <a:ext cx="411753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Strong Overall Performance</a:t>
            </a:r>
            <a:endParaRPr lang="en-US" sz="2400" dirty="0"/>
          </a:p>
        </p:txBody>
      </p:sp>
      <p:sp>
        <p:nvSpPr>
          <p:cNvPr id="23" name="Text 4"/>
          <p:cNvSpPr/>
          <p:nvPr/>
        </p:nvSpPr>
        <p:spPr>
          <a:xfrm>
            <a:off x="1232535" y="2964656"/>
            <a:ext cx="5681901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92% target achievement with $1.5M total sales demonstrates solid market position and effective sales strategies across all regions.</a:t>
            </a:r>
            <a:endParaRPr lang="en-US" sz="1900" dirty="0"/>
          </a:p>
        </p:txBody>
      </p:sp>
      <p:sp>
        <p:nvSpPr>
          <p:cNvPr id="26" name="Text 7"/>
          <p:cNvSpPr/>
          <p:nvPr/>
        </p:nvSpPr>
        <p:spPr>
          <a:xfrm>
            <a:off x="7807285" y="2431137"/>
            <a:ext cx="346626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Regional Opportunities</a:t>
            </a:r>
            <a:endParaRPr lang="en-US" sz="2400" dirty="0"/>
          </a:p>
        </p:txBody>
      </p:sp>
      <p:sp>
        <p:nvSpPr>
          <p:cNvPr id="27" name="Text 8"/>
          <p:cNvSpPr/>
          <p:nvPr/>
        </p:nvSpPr>
        <p:spPr>
          <a:xfrm>
            <a:off x="7807285" y="2964656"/>
            <a:ext cx="568202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North and East Zones excel, while West Zone presents significant growth potential. Targeted support can unlock additional revenue streams.</a:t>
            </a:r>
            <a:endParaRPr lang="en-US" sz="1900" dirty="0"/>
          </a:p>
        </p:txBody>
      </p:sp>
      <p:sp>
        <p:nvSpPr>
          <p:cNvPr id="30" name="Text 11"/>
          <p:cNvSpPr/>
          <p:nvPr/>
        </p:nvSpPr>
        <p:spPr>
          <a:xfrm>
            <a:off x="1232535" y="4950500"/>
            <a:ext cx="389155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Mix Optimization</a:t>
            </a:r>
            <a:endParaRPr lang="en-US" sz="2400" dirty="0"/>
          </a:p>
        </p:txBody>
      </p:sp>
      <p:sp>
        <p:nvSpPr>
          <p:cNvPr id="31" name="Text 12"/>
          <p:cNvSpPr/>
          <p:nvPr/>
        </p:nvSpPr>
        <p:spPr>
          <a:xfrm>
            <a:off x="1232535" y="5484019"/>
            <a:ext cx="5681901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Prescription drugs drive revenue, but OTC products offer volume advantages. Balanced portfolio approach maximizes market coverage.</a:t>
            </a:r>
            <a:endParaRPr lang="en-US" sz="1900" dirty="0"/>
          </a:p>
        </p:txBody>
      </p:sp>
      <p:sp>
        <p:nvSpPr>
          <p:cNvPr id="34" name="Text 15"/>
          <p:cNvSpPr/>
          <p:nvPr/>
        </p:nvSpPr>
        <p:spPr>
          <a:xfrm>
            <a:off x="7807285" y="49505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Excellence</a:t>
            </a:r>
            <a:endParaRPr lang="en-US" sz="2400" dirty="0"/>
          </a:p>
        </p:txBody>
      </p:sp>
      <p:sp>
        <p:nvSpPr>
          <p:cNvPr id="35" name="Text 16"/>
          <p:cNvSpPr/>
          <p:nvPr/>
        </p:nvSpPr>
        <p:spPr>
          <a:xfrm>
            <a:off x="7807285" y="5484019"/>
            <a:ext cx="568202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Sales representatives demonstrate strong product knowledge and territory management. Continued training and support will sustain growth momentum.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4525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487</Words>
  <Application>Microsoft Office PowerPoint</Application>
  <PresentationFormat>Custom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Wingdings 3</vt:lpstr>
      <vt:lpstr>Arial Black</vt:lpstr>
      <vt:lpstr>Tw Cen MT Condensed</vt:lpstr>
      <vt:lpstr>Merriweather</vt:lpstr>
      <vt:lpstr>Tw Cen MT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2025</cp:lastModifiedBy>
  <cp:revision>12</cp:revision>
  <dcterms:created xsi:type="dcterms:W3CDTF">2025-11-23T07:49:31Z</dcterms:created>
  <dcterms:modified xsi:type="dcterms:W3CDTF">2025-11-24T11:59:49Z</dcterms:modified>
</cp:coreProperties>
</file>